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8" r:id="rId2"/>
    <p:sldId id="350" r:id="rId3"/>
    <p:sldId id="259" r:id="rId4"/>
    <p:sldId id="300" r:id="rId5"/>
    <p:sldId id="340" r:id="rId6"/>
    <p:sldId id="257" r:id="rId7"/>
    <p:sldId id="272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21" r:id="rId18"/>
    <p:sldId id="352" r:id="rId19"/>
    <p:sldId id="319" r:id="rId20"/>
    <p:sldId id="327" r:id="rId21"/>
    <p:sldId id="274" r:id="rId22"/>
    <p:sldId id="285" r:id="rId23"/>
    <p:sldId id="353" r:id="rId24"/>
    <p:sldId id="317" r:id="rId25"/>
    <p:sldId id="354" r:id="rId26"/>
    <p:sldId id="278" r:id="rId27"/>
    <p:sldId id="330" r:id="rId28"/>
    <p:sldId id="280" r:id="rId29"/>
    <p:sldId id="322" r:id="rId30"/>
    <p:sldId id="324" r:id="rId31"/>
    <p:sldId id="33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74359" autoAdjust="0"/>
  </p:normalViewPr>
  <p:slideViewPr>
    <p:cSldViewPr>
      <p:cViewPr varScale="1">
        <p:scale>
          <a:sx n="80" d="100"/>
          <a:sy n="80" d="100"/>
        </p:scale>
        <p:origin x="-9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WDB04\HOME\USERS\KLIGON\Presentations\0_Executive%20Summary%20NAS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966007962196401"/>
          <c:y val="4.2141264876137098E-2"/>
          <c:w val="0.67074902964832195"/>
          <c:h val="0.86732378801343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'Figure ES.2'!$A$4</c:f>
              <c:strCache>
                <c:ptCount val="1"/>
                <c:pt idx="0">
                  <c:v>Demand</c:v>
                </c:pt>
              </c:strCache>
            </c:strRef>
          </c:tx>
          <c:spPr>
            <a:solidFill>
              <a:srgbClr val="DA1F28">
                <a:alpha val="83000"/>
              </a:srgbClr>
            </a:solidFill>
            <a:ln w="57150"/>
          </c:spPr>
          <c:invertIfNegative val="0"/>
          <c:cat>
            <c:numRef>
              <c:f>'Figure ES.2'!$B$3:$G$3</c:f>
              <c:numCache>
                <c:formatCode>General</c:formatCode>
                <c:ptCount val="6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numCache>
            </c:numRef>
          </c:cat>
          <c:val>
            <c:numRef>
              <c:f>'Figure ES.2'!$B$4:$G$4</c:f>
              <c:numCache>
                <c:formatCode>#,##0</c:formatCode>
                <c:ptCount val="6"/>
                <c:pt idx="0">
                  <c:v>18010599</c:v>
                </c:pt>
                <c:pt idx="1">
                  <c:v>19038954</c:v>
                </c:pt>
                <c:pt idx="2">
                  <c:v>19821152</c:v>
                </c:pt>
                <c:pt idx="3">
                  <c:v>20517886</c:v>
                </c:pt>
                <c:pt idx="4">
                  <c:v>21190527</c:v>
                </c:pt>
                <c:pt idx="5">
                  <c:v>21952198</c:v>
                </c:pt>
              </c:numCache>
            </c:numRef>
          </c:val>
        </c:ser>
        <c:ser>
          <c:idx val="1"/>
          <c:order val="1"/>
          <c:tx>
            <c:strRef>
              <c:f>'Figure ES.2'!$A$5</c:f>
              <c:strCache>
                <c:ptCount val="1"/>
                <c:pt idx="0">
                  <c:v>Supply</c:v>
                </c:pt>
              </c:strCache>
            </c:strRef>
          </c:tx>
          <c:spPr>
            <a:solidFill>
              <a:srgbClr val="B4E3F5">
                <a:lumMod val="25000"/>
              </a:srgbClr>
            </a:solidFill>
            <a:ln w="57150"/>
          </c:spPr>
          <c:invertIfNegative val="0"/>
          <c:cat>
            <c:numRef>
              <c:f>'Figure ES.2'!$B$3:$G$3</c:f>
              <c:numCache>
                <c:formatCode>General</c:formatCode>
                <c:ptCount val="6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numCache>
            </c:numRef>
          </c:cat>
          <c:val>
            <c:numRef>
              <c:f>'Figure ES.2'!$B$5:$G$5</c:f>
              <c:numCache>
                <c:formatCode>#,##0</c:formatCode>
                <c:ptCount val="6"/>
                <c:pt idx="0">
                  <c:v>16983205</c:v>
                </c:pt>
                <c:pt idx="1">
                  <c:v>16409225</c:v>
                </c:pt>
                <c:pt idx="2">
                  <c:v>16015972</c:v>
                </c:pt>
                <c:pt idx="3">
                  <c:v>15611330</c:v>
                </c:pt>
                <c:pt idx="4">
                  <c:v>15400092</c:v>
                </c:pt>
                <c:pt idx="5">
                  <c:v>15270535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axId val="80521088"/>
        <c:axId val="80522624"/>
      </c:barChart>
      <c:catAx>
        <c:axId val="80521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B4E3F5">
                <a:shade val="95000"/>
                <a:satMod val="105000"/>
              </a:srgbClr>
            </a:solidFill>
          </a:ln>
        </c:spPr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Georgia" pitchFamily="18" charset="0"/>
              </a:defRPr>
            </a:pPr>
            <a:endParaRPr lang="en-US"/>
          </a:p>
        </c:txPr>
        <c:crossAx val="80522624"/>
        <c:crosses val="autoZero"/>
        <c:auto val="1"/>
        <c:lblAlgn val="ctr"/>
        <c:lblOffset val="100"/>
        <c:noMultiLvlLbl val="0"/>
      </c:catAx>
      <c:valAx>
        <c:axId val="8052262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B4E3F5">
                <a:shade val="95000"/>
                <a:satMod val="105000"/>
              </a:srgbClr>
            </a:solidFill>
          </a:ln>
        </c:spPr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Georgia" pitchFamily="18" charset="0"/>
              </a:defRPr>
            </a:pPr>
            <a:endParaRPr lang="en-US"/>
          </a:p>
        </c:txPr>
        <c:crossAx val="80521088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82359048482645902"/>
          <c:y val="0.12342933160752199"/>
          <c:w val="0.17056156128396699"/>
          <c:h val="0.15040161075755901"/>
        </c:manualLayout>
      </c:layout>
      <c:overlay val="0"/>
      <c:txPr>
        <a:bodyPr/>
        <a:lstStyle/>
        <a:p>
          <a:pPr>
            <a:defRPr sz="24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2DE471-A199-41AB-8136-026CFDAEE560}" type="doc">
      <dgm:prSet loTypeId="urn:microsoft.com/office/officeart/2005/8/layout/equation1" loCatId="process" qsTypeId="urn:microsoft.com/office/officeart/2005/8/quickstyle/simple1" qsCatId="simple" csTypeId="urn:microsoft.com/office/officeart/2005/8/colors/accent4_3" csCatId="accent4" phldr="1"/>
      <dgm:spPr/>
    </dgm:pt>
    <dgm:pt modelId="{336DAFDD-5127-44D5-ACC3-919A64A9BB93}">
      <dgm:prSet phldrT="[Text]"/>
      <dgm:spPr/>
      <dgm:t>
        <a:bodyPr/>
        <a:lstStyle/>
        <a:p>
          <a:r>
            <a:rPr lang="en-US" b="1" smtClean="0">
              <a:latin typeface="Candara" pitchFamily="34" charset="0"/>
            </a:rPr>
            <a:t>Existing Water Supplies</a:t>
          </a:r>
          <a:endParaRPr lang="en-US" b="1" dirty="0">
            <a:latin typeface="Candara" pitchFamily="34" charset="0"/>
          </a:endParaRPr>
        </a:p>
      </dgm:t>
    </dgm:pt>
    <dgm:pt modelId="{9B6C1411-E682-4F4D-89AD-88A08C182835}" type="parTrans" cxnId="{BFB8B378-0071-4256-9A92-6709340931D7}">
      <dgm:prSet/>
      <dgm:spPr/>
      <dgm:t>
        <a:bodyPr/>
        <a:lstStyle/>
        <a:p>
          <a:endParaRPr lang="en-US"/>
        </a:p>
      </dgm:t>
    </dgm:pt>
    <dgm:pt modelId="{D8906912-2B13-40DC-BB2B-0936325E0DA6}" type="sibTrans" cxnId="{BFB8B378-0071-4256-9A92-6709340931D7}">
      <dgm:prSet/>
      <dgm:spPr/>
      <dgm:t>
        <a:bodyPr/>
        <a:lstStyle/>
        <a:p>
          <a:endParaRPr lang="en-US"/>
        </a:p>
      </dgm:t>
    </dgm:pt>
    <dgm:pt modelId="{150798EA-0390-4E5E-BB80-106748FD2458}">
      <dgm:prSet phldrT="[Text]"/>
      <dgm:spPr/>
      <dgm:t>
        <a:bodyPr/>
        <a:lstStyle/>
        <a:p>
          <a:r>
            <a:rPr lang="en-US" b="1" smtClean="0">
              <a:latin typeface="Candara" pitchFamily="34" charset="0"/>
            </a:rPr>
            <a:t>Projected Water Demand</a:t>
          </a:r>
          <a:endParaRPr lang="en-US" b="1" dirty="0">
            <a:latin typeface="Candara" pitchFamily="34" charset="0"/>
          </a:endParaRPr>
        </a:p>
      </dgm:t>
    </dgm:pt>
    <dgm:pt modelId="{5FDB3032-BDD8-4FB3-BD91-37F03F1ACA46}" type="parTrans" cxnId="{DD69FA8B-5358-4B60-AE7D-3D48581504F6}">
      <dgm:prSet/>
      <dgm:spPr/>
      <dgm:t>
        <a:bodyPr/>
        <a:lstStyle/>
        <a:p>
          <a:endParaRPr lang="en-US"/>
        </a:p>
      </dgm:t>
    </dgm:pt>
    <dgm:pt modelId="{5182506F-7CB2-43B4-AFA7-153528647365}" type="sibTrans" cxnId="{DD69FA8B-5358-4B60-AE7D-3D48581504F6}">
      <dgm:prSet/>
      <dgm:spPr/>
      <dgm:t>
        <a:bodyPr/>
        <a:lstStyle/>
        <a:p>
          <a:endParaRPr lang="en-US"/>
        </a:p>
      </dgm:t>
    </dgm:pt>
    <dgm:pt modelId="{DDF79846-CBB7-476E-9779-6ED596603BB4}">
      <dgm:prSet phldrT="[Text]" custT="1"/>
      <dgm:spPr/>
      <dgm:t>
        <a:bodyPr/>
        <a:lstStyle/>
        <a:p>
          <a:r>
            <a:rPr lang="en-US" sz="4000" b="1" dirty="0" smtClean="0">
              <a:latin typeface="Candara" pitchFamily="34" charset="0"/>
            </a:rPr>
            <a:t>Surplus (+) or Need (-) for Water</a:t>
          </a:r>
          <a:endParaRPr lang="en-US" sz="4000" b="1" dirty="0">
            <a:latin typeface="Candara" pitchFamily="34" charset="0"/>
          </a:endParaRPr>
        </a:p>
      </dgm:t>
    </dgm:pt>
    <dgm:pt modelId="{0CC9C48F-3E55-42AC-A479-C2FA35386364}" type="parTrans" cxnId="{D00AEB98-66B2-4BA6-9F1E-FA3D13F5C815}">
      <dgm:prSet/>
      <dgm:spPr/>
      <dgm:t>
        <a:bodyPr/>
        <a:lstStyle/>
        <a:p>
          <a:endParaRPr lang="en-US"/>
        </a:p>
      </dgm:t>
    </dgm:pt>
    <dgm:pt modelId="{5C7D621A-CECC-4B08-9BA7-5493AFE982A9}" type="sibTrans" cxnId="{D00AEB98-66B2-4BA6-9F1E-FA3D13F5C815}">
      <dgm:prSet/>
      <dgm:spPr/>
      <dgm:t>
        <a:bodyPr/>
        <a:lstStyle/>
        <a:p>
          <a:endParaRPr lang="en-US"/>
        </a:p>
      </dgm:t>
    </dgm:pt>
    <dgm:pt modelId="{3F7D2D6D-6AD5-4085-8DA3-00917AD91F50}" type="pres">
      <dgm:prSet presAssocID="{DA2DE471-A199-41AB-8136-026CFDAEE560}" presName="linearFlow" presStyleCnt="0">
        <dgm:presLayoutVars>
          <dgm:dir/>
          <dgm:resizeHandles val="exact"/>
        </dgm:presLayoutVars>
      </dgm:prSet>
      <dgm:spPr/>
    </dgm:pt>
    <dgm:pt modelId="{865AE3E2-E3C5-4FB8-8F6E-2BF02EFAC015}" type="pres">
      <dgm:prSet presAssocID="{336DAFDD-5127-44D5-ACC3-919A64A9BB93}" presName="node" presStyleLbl="node1" presStyleIdx="0" presStyleCnt="3" custScaleX="200544" custScaleY="1980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AA61F8-461E-45CC-BB0F-79C27A8CCE48}" type="pres">
      <dgm:prSet presAssocID="{D8906912-2B13-40DC-BB2B-0936325E0DA6}" presName="spacerL" presStyleCnt="0"/>
      <dgm:spPr/>
    </dgm:pt>
    <dgm:pt modelId="{52F9BAE9-145D-40A8-8F64-DB3127FE4F28}" type="pres">
      <dgm:prSet presAssocID="{D8906912-2B13-40DC-BB2B-0936325E0DA6}" presName="sibTrans" presStyleLbl="sibTrans2D1" presStyleIdx="0" presStyleCnt="2"/>
      <dgm:spPr>
        <a:prstGeom prst="mathMinus">
          <a:avLst/>
        </a:prstGeom>
      </dgm:spPr>
      <dgm:t>
        <a:bodyPr/>
        <a:lstStyle/>
        <a:p>
          <a:endParaRPr lang="en-US"/>
        </a:p>
      </dgm:t>
    </dgm:pt>
    <dgm:pt modelId="{12515493-3BAB-4196-93B2-C00E39248801}" type="pres">
      <dgm:prSet presAssocID="{D8906912-2B13-40DC-BB2B-0936325E0DA6}" presName="spacerR" presStyleCnt="0"/>
      <dgm:spPr/>
    </dgm:pt>
    <dgm:pt modelId="{F2DD9917-20C7-427F-A715-8A86E68F72BF}" type="pres">
      <dgm:prSet presAssocID="{150798EA-0390-4E5E-BB80-106748FD2458}" presName="node" presStyleLbl="node1" presStyleIdx="1" presStyleCnt="3" custScaleX="200544" custScaleY="198068" custLinFactNeighborX="-910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05987-2B05-47FD-B722-93E6B0E817D7}" type="pres">
      <dgm:prSet presAssocID="{5182506F-7CB2-43B4-AFA7-153528647365}" presName="spacerL" presStyleCnt="0"/>
      <dgm:spPr/>
    </dgm:pt>
    <dgm:pt modelId="{68C198E4-4BF2-41A5-950E-EFAB06D48B7E}" type="pres">
      <dgm:prSet presAssocID="{5182506F-7CB2-43B4-AFA7-15352864736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F8E60DA-117C-4AB9-AB03-B453A7E72EDB}" type="pres">
      <dgm:prSet presAssocID="{5182506F-7CB2-43B4-AFA7-153528647365}" presName="spacerR" presStyleCnt="0"/>
      <dgm:spPr/>
    </dgm:pt>
    <dgm:pt modelId="{C6E4A79B-E6D6-4112-B196-4AE4D024E1EA}" type="pres">
      <dgm:prSet presAssocID="{DDF79846-CBB7-476E-9779-6ED596603BB4}" presName="node" presStyleLbl="node1" presStyleIdx="2" presStyleCnt="3" custScaleX="359127" custScaleY="364330" custLinFactNeighborX="-33129" custLinFactNeighborY="-230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B8B378-0071-4256-9A92-6709340931D7}" srcId="{DA2DE471-A199-41AB-8136-026CFDAEE560}" destId="{336DAFDD-5127-44D5-ACC3-919A64A9BB93}" srcOrd="0" destOrd="0" parTransId="{9B6C1411-E682-4F4D-89AD-88A08C182835}" sibTransId="{D8906912-2B13-40DC-BB2B-0936325E0DA6}"/>
    <dgm:cxn modelId="{3BCC6A04-3D61-44F1-A850-F51CA70D9783}" type="presOf" srcId="{150798EA-0390-4E5E-BB80-106748FD2458}" destId="{F2DD9917-20C7-427F-A715-8A86E68F72BF}" srcOrd="0" destOrd="0" presId="urn:microsoft.com/office/officeart/2005/8/layout/equation1"/>
    <dgm:cxn modelId="{DD69FA8B-5358-4B60-AE7D-3D48581504F6}" srcId="{DA2DE471-A199-41AB-8136-026CFDAEE560}" destId="{150798EA-0390-4E5E-BB80-106748FD2458}" srcOrd="1" destOrd="0" parTransId="{5FDB3032-BDD8-4FB3-BD91-37F03F1ACA46}" sibTransId="{5182506F-7CB2-43B4-AFA7-153528647365}"/>
    <dgm:cxn modelId="{E4BA752F-E855-41D5-BF1B-04A1984FD582}" type="presOf" srcId="{336DAFDD-5127-44D5-ACC3-919A64A9BB93}" destId="{865AE3E2-E3C5-4FB8-8F6E-2BF02EFAC015}" srcOrd="0" destOrd="0" presId="urn:microsoft.com/office/officeart/2005/8/layout/equation1"/>
    <dgm:cxn modelId="{8B87B088-3BBB-4E43-A349-BE359ADB52E3}" type="presOf" srcId="{DDF79846-CBB7-476E-9779-6ED596603BB4}" destId="{C6E4A79B-E6D6-4112-B196-4AE4D024E1EA}" srcOrd="0" destOrd="0" presId="urn:microsoft.com/office/officeart/2005/8/layout/equation1"/>
    <dgm:cxn modelId="{848500D7-6C9C-4AAF-B99A-821385A6FBB1}" type="presOf" srcId="{D8906912-2B13-40DC-BB2B-0936325E0DA6}" destId="{52F9BAE9-145D-40A8-8F64-DB3127FE4F28}" srcOrd="0" destOrd="0" presId="urn:microsoft.com/office/officeart/2005/8/layout/equation1"/>
    <dgm:cxn modelId="{8E02E4F3-D9D1-4D0A-ADC6-E8E202D80A55}" type="presOf" srcId="{5182506F-7CB2-43B4-AFA7-153528647365}" destId="{68C198E4-4BF2-41A5-950E-EFAB06D48B7E}" srcOrd="0" destOrd="0" presId="urn:microsoft.com/office/officeart/2005/8/layout/equation1"/>
    <dgm:cxn modelId="{D00AEB98-66B2-4BA6-9F1E-FA3D13F5C815}" srcId="{DA2DE471-A199-41AB-8136-026CFDAEE560}" destId="{DDF79846-CBB7-476E-9779-6ED596603BB4}" srcOrd="2" destOrd="0" parTransId="{0CC9C48F-3E55-42AC-A479-C2FA35386364}" sibTransId="{5C7D621A-CECC-4B08-9BA7-5493AFE982A9}"/>
    <dgm:cxn modelId="{773DE8B4-CFD0-4DDD-90D8-3352795BFF6C}" type="presOf" srcId="{DA2DE471-A199-41AB-8136-026CFDAEE560}" destId="{3F7D2D6D-6AD5-4085-8DA3-00917AD91F50}" srcOrd="0" destOrd="0" presId="urn:microsoft.com/office/officeart/2005/8/layout/equation1"/>
    <dgm:cxn modelId="{5B72F139-0BAE-46D3-9414-A74D965FB0CD}" type="presParOf" srcId="{3F7D2D6D-6AD5-4085-8DA3-00917AD91F50}" destId="{865AE3E2-E3C5-4FB8-8F6E-2BF02EFAC015}" srcOrd="0" destOrd="0" presId="urn:microsoft.com/office/officeart/2005/8/layout/equation1"/>
    <dgm:cxn modelId="{F4121258-1FFA-4029-A8FA-7733935CF51C}" type="presParOf" srcId="{3F7D2D6D-6AD5-4085-8DA3-00917AD91F50}" destId="{5FAA61F8-461E-45CC-BB0F-79C27A8CCE48}" srcOrd="1" destOrd="0" presId="urn:microsoft.com/office/officeart/2005/8/layout/equation1"/>
    <dgm:cxn modelId="{E8831524-EC06-4BE5-B30C-74C3EBFDC7D8}" type="presParOf" srcId="{3F7D2D6D-6AD5-4085-8DA3-00917AD91F50}" destId="{52F9BAE9-145D-40A8-8F64-DB3127FE4F28}" srcOrd="2" destOrd="0" presId="urn:microsoft.com/office/officeart/2005/8/layout/equation1"/>
    <dgm:cxn modelId="{5EACF74A-E07F-4EA6-89DF-4DBED3C5D6F6}" type="presParOf" srcId="{3F7D2D6D-6AD5-4085-8DA3-00917AD91F50}" destId="{12515493-3BAB-4196-93B2-C00E39248801}" srcOrd="3" destOrd="0" presId="urn:microsoft.com/office/officeart/2005/8/layout/equation1"/>
    <dgm:cxn modelId="{1B4C284C-9208-4F00-ACAD-8290C10857E8}" type="presParOf" srcId="{3F7D2D6D-6AD5-4085-8DA3-00917AD91F50}" destId="{F2DD9917-20C7-427F-A715-8A86E68F72BF}" srcOrd="4" destOrd="0" presId="urn:microsoft.com/office/officeart/2005/8/layout/equation1"/>
    <dgm:cxn modelId="{FBE7BFEB-9014-4E76-8949-06B6245F5768}" type="presParOf" srcId="{3F7D2D6D-6AD5-4085-8DA3-00917AD91F50}" destId="{BCE05987-2B05-47FD-B722-93E6B0E817D7}" srcOrd="5" destOrd="0" presId="urn:microsoft.com/office/officeart/2005/8/layout/equation1"/>
    <dgm:cxn modelId="{1AAEFADC-F660-4126-B57B-8D63ED3A6A84}" type="presParOf" srcId="{3F7D2D6D-6AD5-4085-8DA3-00917AD91F50}" destId="{68C198E4-4BF2-41A5-950E-EFAB06D48B7E}" srcOrd="6" destOrd="0" presId="urn:microsoft.com/office/officeart/2005/8/layout/equation1"/>
    <dgm:cxn modelId="{4B6778C0-D3EB-4BD9-860A-652C8F88A992}" type="presParOf" srcId="{3F7D2D6D-6AD5-4085-8DA3-00917AD91F50}" destId="{AF8E60DA-117C-4AB9-AB03-B453A7E72EDB}" srcOrd="7" destOrd="0" presId="urn:microsoft.com/office/officeart/2005/8/layout/equation1"/>
    <dgm:cxn modelId="{BE18BF72-E623-4598-807E-9B8BFE19B37E}" type="presParOf" srcId="{3F7D2D6D-6AD5-4085-8DA3-00917AD91F50}" destId="{C6E4A79B-E6D6-4112-B196-4AE4D024E1E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AE3E2-E3C5-4FB8-8F6E-2BF02EFAC015}">
      <dsp:nvSpPr>
        <dsp:cNvPr id="0" name=""/>
        <dsp:cNvSpPr/>
      </dsp:nvSpPr>
      <dsp:spPr>
        <a:xfrm>
          <a:off x="2448" y="1233808"/>
          <a:ext cx="1899231" cy="1875782"/>
        </a:xfrm>
        <a:prstGeom prst="ellips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latin typeface="Candara" pitchFamily="34" charset="0"/>
            </a:rPr>
            <a:t>Existing Water Supplies</a:t>
          </a:r>
          <a:endParaRPr lang="en-US" sz="2400" b="1" kern="1200" dirty="0">
            <a:latin typeface="Candara" pitchFamily="34" charset="0"/>
          </a:endParaRPr>
        </a:p>
      </dsp:txBody>
      <dsp:txXfrm>
        <a:off x="280584" y="1508510"/>
        <a:ext cx="1342959" cy="1326378"/>
      </dsp:txXfrm>
    </dsp:sp>
    <dsp:sp modelId="{52F9BAE9-145D-40A8-8F64-DB3127FE4F28}">
      <dsp:nvSpPr>
        <dsp:cNvPr id="0" name=""/>
        <dsp:cNvSpPr/>
      </dsp:nvSpPr>
      <dsp:spPr>
        <a:xfrm>
          <a:off x="1978579" y="1897058"/>
          <a:ext cx="549283" cy="549283"/>
        </a:xfrm>
        <a:prstGeom prst="mathMinus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051386" y="2107104"/>
        <a:ext cx="403669" cy="129191"/>
      </dsp:txXfrm>
    </dsp:sp>
    <dsp:sp modelId="{F2DD9917-20C7-427F-A715-8A86E68F72BF}">
      <dsp:nvSpPr>
        <dsp:cNvPr id="0" name=""/>
        <dsp:cNvSpPr/>
      </dsp:nvSpPr>
      <dsp:spPr>
        <a:xfrm>
          <a:off x="2534757" y="1233808"/>
          <a:ext cx="1899231" cy="1875782"/>
        </a:xfrm>
        <a:prstGeom prst="ellipse">
          <a:avLst/>
        </a:prstGeom>
        <a:solidFill>
          <a:schemeClr val="accent4">
            <a:shade val="80000"/>
            <a:hueOff val="191689"/>
            <a:satOff val="-11811"/>
            <a:lumOff val="153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latin typeface="Candara" pitchFamily="34" charset="0"/>
            </a:rPr>
            <a:t>Projected Water Demand</a:t>
          </a:r>
          <a:endParaRPr lang="en-US" sz="2400" b="1" kern="1200" dirty="0">
            <a:latin typeface="Candara" pitchFamily="34" charset="0"/>
          </a:endParaRPr>
        </a:p>
      </dsp:txBody>
      <dsp:txXfrm>
        <a:off x="2812893" y="1508510"/>
        <a:ext cx="1342959" cy="1326378"/>
      </dsp:txXfrm>
    </dsp:sp>
    <dsp:sp modelId="{68C198E4-4BF2-41A5-950E-EFAB06D48B7E}">
      <dsp:nvSpPr>
        <dsp:cNvPr id="0" name=""/>
        <dsp:cNvSpPr/>
      </dsp:nvSpPr>
      <dsp:spPr>
        <a:xfrm>
          <a:off x="4580893" y="1897058"/>
          <a:ext cx="549283" cy="549283"/>
        </a:xfrm>
        <a:prstGeom prst="mathEqual">
          <a:avLst/>
        </a:prstGeom>
        <a:solidFill>
          <a:schemeClr val="accent4">
            <a:shade val="90000"/>
            <a:hueOff val="383327"/>
            <a:satOff val="-23295"/>
            <a:lumOff val="284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653700" y="2010210"/>
        <a:ext cx="403669" cy="322979"/>
      </dsp:txXfrm>
    </dsp:sp>
    <dsp:sp modelId="{C6E4A79B-E6D6-4112-B196-4AE4D024E1EA}">
      <dsp:nvSpPr>
        <dsp:cNvPr id="0" name=""/>
        <dsp:cNvSpPr/>
      </dsp:nvSpPr>
      <dsp:spPr>
        <a:xfrm>
          <a:off x="5181600" y="228601"/>
          <a:ext cx="3401075" cy="3450350"/>
        </a:xfrm>
        <a:prstGeom prst="ellipse">
          <a:avLst/>
        </a:prstGeom>
        <a:solidFill>
          <a:schemeClr val="accent4">
            <a:shade val="80000"/>
            <a:hueOff val="383377"/>
            <a:satOff val="-23621"/>
            <a:lumOff val="306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Candara" pitchFamily="34" charset="0"/>
            </a:rPr>
            <a:t>Surplus (+) or Need (-) for Water</a:t>
          </a:r>
          <a:endParaRPr lang="en-US" sz="4000" b="1" kern="1200" dirty="0">
            <a:latin typeface="Candara" pitchFamily="34" charset="0"/>
          </a:endParaRPr>
        </a:p>
      </dsp:txBody>
      <dsp:txXfrm>
        <a:off x="5679676" y="733893"/>
        <a:ext cx="2404923" cy="2439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B2A67-CC21-486C-891D-C37EDB1AC3B7}" type="datetimeFigureOut">
              <a:rPr lang="en-US" smtClean="0"/>
              <a:t>10/30/2012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CEF2A-0180-451D-BCB2-BDA0E9AC2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47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6D978-4370-49D4-B5E8-4E99AEFD2F4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847EA-8BC5-4635-B4A7-18BFCB1EFA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7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896"/>
            <a:fld id="{B26AF02B-BB00-40D1-ABCD-796A9DD0025D}" type="slidenum">
              <a:rPr lang="en-US" smtClean="0"/>
              <a:pPr defTabSz="911896"/>
              <a:t>11</a:t>
            </a:fld>
            <a:endParaRPr lang="en-US" dirty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896"/>
            <a:fld id="{103989A4-2F77-40DE-B2DD-E8BE2786FFC0}" type="slidenum">
              <a:rPr lang="en-US" smtClean="0"/>
              <a:pPr defTabSz="911896"/>
              <a:t>12</a:t>
            </a:fld>
            <a:endParaRPr lang="en-US" dirty="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896"/>
            <a:fld id="{E4AFB950-3D35-4B81-BB17-9456DDA7F923}" type="slidenum">
              <a:rPr lang="en-US" smtClean="0"/>
              <a:pPr defTabSz="911896"/>
              <a:t>13</a:t>
            </a:fld>
            <a:endParaRPr lang="en-US" dirty="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896"/>
            <a:fld id="{FA2E7BD0-6E17-4FE2-AA1E-FE790C452281}" type="slidenum">
              <a:rPr lang="en-US" smtClean="0"/>
              <a:pPr defTabSz="911896"/>
              <a:t>14</a:t>
            </a:fld>
            <a:endParaRPr lang="en-US" dirty="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896"/>
            <a:fld id="{BCA87521-0655-47B7-B2EC-D2415DFBECEE}" type="slidenum">
              <a:rPr lang="en-US" smtClean="0"/>
              <a:pPr defTabSz="911896"/>
              <a:t>15</a:t>
            </a:fld>
            <a:endParaRPr lang="en-US" dirty="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896"/>
            <a:fld id="{A582C0AE-DE3B-4E30-950C-0A7796026025}" type="slidenum">
              <a:rPr lang="en-US" smtClean="0"/>
              <a:pPr defTabSz="911896"/>
              <a:t>16</a:t>
            </a:fld>
            <a:endParaRPr lang="en-US" dirty="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Statewide there are roughly 2,600 discrete water user groups considered in regional water planning </a:t>
            </a:r>
          </a:p>
          <a:p>
            <a:pPr eaLnBrk="1" hangingPunct="1"/>
            <a:r>
              <a:rPr lang="en-US" dirty="0" smtClean="0"/>
              <a:t>(note that many of these are actually further split up by river basin and region and county for planning purposes – and to meet statutory requirements)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(Further required county/region splits bring the actual planning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close to 3000)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4213"/>
            <a:ext cx="4570412" cy="34290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2" y="8685214"/>
            <a:ext cx="297180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6" tIns="45713" rIns="91416" bIns="45713" anchor="b" anchorCtr="0" compatLnSpc="1"/>
          <a:lstStyle/>
          <a:p>
            <a:pPr algn="r" defTabSz="86478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E9AD48-CE63-4DDA-BA64-31110E0F43C6}" type="slidenum">
              <a:rPr lang="en-US" sz="1100">
                <a:solidFill>
                  <a:srgbClr val="000000"/>
                </a:solidFill>
                <a:latin typeface="Calibri"/>
              </a:rPr>
              <a:pPr algn="r" defTabSz="86478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en-US" sz="11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buSzPct val="100000"/>
              <a:buFont typeface="Arial" pitchFamily="34"/>
              <a:buNone/>
            </a:pPr>
            <a:endParaRPr lang="en-US" sz="1300" dirty="0" smtClean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1" y="8685214"/>
            <a:ext cx="297180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20" rIns="91432" bIns="45720" anchor="b" anchorCtr="0" compatLnSpc="1"/>
          <a:lstStyle/>
          <a:p>
            <a:pPr algn="r" defTabSz="86493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E4AF62-FE6E-4BE0-A17B-581AA81F0491}" type="slidenum">
              <a:rPr lang="en-US" sz="1200">
                <a:solidFill>
                  <a:srgbClr val="000000"/>
                </a:solidFill>
                <a:latin typeface="Calibri"/>
              </a:rPr>
              <a:pPr algn="r" defTabSz="86493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en-US" sz="12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2" y="8685214"/>
            <a:ext cx="297180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6" tIns="45713" rIns="91416" bIns="45713" anchor="b" anchorCtr="0" compatLnSpc="1"/>
          <a:lstStyle/>
          <a:p>
            <a:pPr algn="r" defTabSz="86478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6477A1-C196-4060-AE41-F78F2617F999}" type="slidenum">
              <a:rPr lang="en-US" sz="1100">
                <a:solidFill>
                  <a:srgbClr val="000000"/>
                </a:solidFill>
                <a:latin typeface="Calibri"/>
              </a:rPr>
              <a:pPr algn="r" defTabSz="86478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en-US" sz="11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TWDB has adopted three water plans</a:t>
            </a:r>
            <a:r>
              <a:rPr lang="en-US" baseline="0" dirty="0" smtClean="0"/>
              <a:t> since the passage SB 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1EE00-EEC3-437C-9549-C7CB967E33B7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896"/>
            <a:fld id="{FD39C93F-A0DC-439E-80FB-3F077DB8711A}" type="slidenum">
              <a:rPr lang="en-US" smtClean="0"/>
              <a:pPr defTabSz="911896"/>
              <a:t>8</a:t>
            </a:fld>
            <a:endParaRPr lang="en-US" dirty="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896"/>
            <a:fld id="{BDCFBAA8-8483-49A9-A91B-F47E5E04BEC5}" type="slidenum">
              <a:rPr lang="en-US" smtClean="0"/>
              <a:pPr defTabSz="911896"/>
              <a:t>9</a:t>
            </a:fld>
            <a:endParaRPr lang="en-US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896"/>
            <a:fld id="{B5502E43-90BC-4EBA-B90D-867640495A82}" type="slidenum">
              <a:rPr lang="en-US" smtClean="0"/>
              <a:pPr defTabSz="911896"/>
              <a:t>10</a:t>
            </a:fld>
            <a:endParaRPr lang="en-US" dirty="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Helvetica67MediumCondensed" pitchFamily="8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12pt.Helvetica*65Medium06472" pitchFamily="8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54BE7-4429-46B4-A24B-0B1DD497E791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2720975"/>
            <a:ext cx="9144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cap="none" dirty="0" smtClean="0">
                <a:latin typeface="Georgia" pitchFamily="18" charset="0"/>
              </a:rPr>
              <a:t/>
            </a:r>
            <a:br>
              <a:rPr lang="en-US" sz="4400" cap="none" dirty="0" smtClean="0">
                <a:latin typeface="Georgia" pitchFamily="18" charset="0"/>
              </a:rPr>
            </a:br>
            <a:r>
              <a:rPr lang="en-US" sz="4400" cap="none" dirty="0" smtClean="0">
                <a:latin typeface="Georgia" pitchFamily="18" charset="0"/>
              </a:rPr>
              <a:t>Regional Water Planning and</a:t>
            </a:r>
            <a:br>
              <a:rPr lang="en-US" sz="4400" cap="none" dirty="0" smtClean="0">
                <a:latin typeface="Georgia" pitchFamily="18" charset="0"/>
              </a:rPr>
            </a:br>
            <a:r>
              <a:rPr lang="en-US" sz="5300" cap="none" dirty="0" smtClean="0">
                <a:latin typeface="Georgia" pitchFamily="18" charset="0"/>
              </a:rPr>
              <a:t>the </a:t>
            </a:r>
            <a:r>
              <a:rPr lang="en-US" sz="6700" cap="none" dirty="0" smtClean="0">
                <a:latin typeface="Georgia" pitchFamily="18" charset="0"/>
              </a:rPr>
              <a:t>2012 State Water Plan</a:t>
            </a:r>
            <a:r>
              <a:rPr lang="en-US" dirty="0" smtClean="0">
                <a:latin typeface="Georgia" pitchFamily="18" charset="0"/>
              </a:rPr>
              <a:t/>
            </a:r>
            <a:br>
              <a:rPr lang="en-US" dirty="0" smtClean="0">
                <a:latin typeface="Georgia" pitchFamily="18" charset="0"/>
              </a:rPr>
            </a:br>
            <a:r>
              <a:rPr lang="en-US" dirty="0" smtClean="0">
                <a:latin typeface="Georgia" pitchFamily="18" charset="0"/>
              </a:rPr>
              <a:t/>
            </a:r>
            <a:br>
              <a:rPr lang="en-US" dirty="0" smtClean="0">
                <a:latin typeface="Georgia" pitchFamily="18" charset="0"/>
              </a:rPr>
            </a:br>
            <a:endParaRPr lang="en-US" dirty="0"/>
          </a:p>
        </p:txBody>
      </p:sp>
      <p:pic>
        <p:nvPicPr>
          <p:cNvPr id="5" name="Picture 4" descr="TWDB logo_Powerpo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5013325"/>
            <a:ext cx="4191000" cy="108267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ap3_c-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912813"/>
            <a:ext cx="8866187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3962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Cities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971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0066FF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Utilities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362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990000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8FD4FF"/>
                </a:solidFill>
                <a:latin typeface="Georgia" pitchFamily="18" charset="0"/>
              </a:rPr>
              <a:t>County-Others</a:t>
            </a:r>
            <a:r>
              <a:rPr lang="en-US" sz="2100" b="1" dirty="0">
                <a:solidFill>
                  <a:srgbClr val="8FD4FF"/>
                </a:solidFill>
                <a:latin typeface="Georgia" pitchFamily="18" charset="0"/>
              </a:rPr>
              <a:t>: 254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200"/>
              <a:t/>
            </a:r>
            <a:br>
              <a:rPr lang="en-US" sz="2200"/>
            </a:br>
            <a:endParaRPr lang="en-US" sz="22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</a:rPr>
              <a:t>County-other</a:t>
            </a:r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ap4_mf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912813"/>
            <a:ext cx="8866187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200"/>
              <a:t/>
            </a:r>
            <a:br>
              <a:rPr lang="en-US" sz="2200"/>
            </a:br>
            <a:endParaRPr lang="en-US" sz="2200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39624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Cities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971</a:t>
            </a:r>
            <a:b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Utilities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362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990000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8FD4FF"/>
                </a:solidFill>
                <a:latin typeface="Georgia" pitchFamily="18" charset="0"/>
              </a:rPr>
              <a:t>County-Others</a:t>
            </a:r>
            <a:r>
              <a:rPr lang="en-US" sz="2100" b="1" dirty="0">
                <a:solidFill>
                  <a:srgbClr val="8FD4FF"/>
                </a:solidFill>
                <a:latin typeface="Georgia" pitchFamily="18" charset="0"/>
              </a:rPr>
              <a:t>: 254</a:t>
            </a:r>
          </a:p>
          <a:p>
            <a:pPr algn="l" eaLnBrk="0" hangingPunct="0"/>
            <a:r>
              <a:rPr lang="en-US" sz="2100" b="1" dirty="0" smtClean="0">
                <a:solidFill>
                  <a:srgbClr val="800080"/>
                </a:solidFill>
                <a:latin typeface="Georgia" pitchFamily="18" charset="0"/>
              </a:rPr>
              <a:t>Manufacturing</a:t>
            </a:r>
            <a:r>
              <a:rPr lang="en-US" sz="2100" b="1" dirty="0">
                <a:solidFill>
                  <a:srgbClr val="800080"/>
                </a:solidFill>
                <a:latin typeface="Georgia" pitchFamily="18" charset="0"/>
              </a:rPr>
              <a:t>: 174</a:t>
            </a:r>
            <a:r>
              <a:rPr lang="en-US" sz="2100" dirty="0">
                <a:latin typeface="Georgia" pitchFamily="18" charset="0"/>
              </a:rPr>
              <a:t> 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endParaRPr lang="en-US" sz="21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</a:rPr>
              <a:t>Manufacturing</a:t>
            </a:r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ap5_pw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912813"/>
            <a:ext cx="8866187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200"/>
              <a:t/>
            </a:r>
            <a:br>
              <a:rPr lang="en-US" sz="2200"/>
            </a:br>
            <a:endParaRPr lang="en-US" sz="220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39624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Cities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971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0066FF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Utilities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362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990000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8FD4FF"/>
                </a:solidFill>
                <a:latin typeface="Georgia" pitchFamily="18" charset="0"/>
              </a:rPr>
              <a:t>County-Others</a:t>
            </a:r>
            <a:r>
              <a:rPr lang="en-US" sz="2100" b="1" dirty="0">
                <a:solidFill>
                  <a:srgbClr val="8FD4FF"/>
                </a:solidFill>
                <a:latin typeface="Georgia" pitchFamily="18" charset="0"/>
              </a:rPr>
              <a:t>: 254</a:t>
            </a:r>
          </a:p>
          <a:p>
            <a:pPr algn="l" eaLnBrk="0" hangingPunct="0"/>
            <a:r>
              <a:rPr lang="en-US" sz="2100" b="1" dirty="0" smtClean="0">
                <a:solidFill>
                  <a:srgbClr val="800080"/>
                </a:solidFill>
                <a:latin typeface="Georgia" pitchFamily="18" charset="0"/>
              </a:rPr>
              <a:t>Manufacturing</a:t>
            </a:r>
            <a:r>
              <a:rPr lang="en-US" sz="2100" b="1" dirty="0">
                <a:solidFill>
                  <a:srgbClr val="800080"/>
                </a:solidFill>
                <a:latin typeface="Georgia" pitchFamily="18" charset="0"/>
              </a:rPr>
              <a:t>: 174</a:t>
            </a:r>
            <a:r>
              <a:rPr lang="en-US" sz="2100" dirty="0">
                <a:latin typeface="Georgia" pitchFamily="18" charset="0"/>
              </a:rPr>
              <a:t> 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5F5F5F"/>
                </a:solidFill>
                <a:latin typeface="Georgia" pitchFamily="18" charset="0"/>
              </a:rPr>
              <a:t>Steam-Electric</a:t>
            </a:r>
            <a:r>
              <a:rPr lang="en-US" sz="2100" b="1" dirty="0">
                <a:solidFill>
                  <a:srgbClr val="5F5F5F"/>
                </a:solidFill>
                <a:latin typeface="Georgia" pitchFamily="18" charset="0"/>
              </a:rPr>
              <a:t>: 85</a:t>
            </a:r>
            <a:r>
              <a:rPr lang="en-US" sz="2100" b="1" dirty="0">
                <a:solidFill>
                  <a:schemeClr val="tx2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>
              <a:buFontTx/>
              <a:buChar char="-"/>
            </a:pP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rgbClr val="00CC00"/>
              </a:solidFill>
              <a:latin typeface="Georgia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  <a:cs typeface="Gautami" pitchFamily="2"/>
              </a:rPr>
              <a:t>Steam-electric</a:t>
            </a:r>
            <a:endParaRPr lang="en-US" dirty="0">
              <a:latin typeface="Georgia" pitchFamily="18" charset="0"/>
              <a:cs typeface="Gautam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ap6_st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912813"/>
            <a:ext cx="8866187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200"/>
              <a:t/>
            </a:r>
            <a:br>
              <a:rPr lang="en-US" sz="2200"/>
            </a:br>
            <a:endParaRPr lang="en-US" sz="22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396240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Cities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971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0066FF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Utilities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362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990000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8FD4FF"/>
                </a:solidFill>
                <a:latin typeface="Georgia" pitchFamily="18" charset="0"/>
              </a:rPr>
              <a:t>County-Others</a:t>
            </a:r>
            <a:r>
              <a:rPr lang="en-US" sz="2100" b="1" dirty="0">
                <a:solidFill>
                  <a:srgbClr val="8FD4FF"/>
                </a:solidFill>
                <a:latin typeface="Georgia" pitchFamily="18" charset="0"/>
              </a:rPr>
              <a:t>: 254</a:t>
            </a:r>
          </a:p>
          <a:p>
            <a:pPr algn="l" eaLnBrk="0" hangingPunct="0"/>
            <a:r>
              <a:rPr lang="en-US" sz="2100" b="1" dirty="0" smtClean="0">
                <a:solidFill>
                  <a:srgbClr val="800080"/>
                </a:solidFill>
                <a:latin typeface="Georgia" pitchFamily="18" charset="0"/>
              </a:rPr>
              <a:t>Manufacturing</a:t>
            </a:r>
            <a:r>
              <a:rPr lang="en-US" sz="2100" b="1" dirty="0">
                <a:solidFill>
                  <a:srgbClr val="800080"/>
                </a:solidFill>
                <a:latin typeface="Georgia" pitchFamily="18" charset="0"/>
              </a:rPr>
              <a:t>: 174</a:t>
            </a:r>
            <a:r>
              <a:rPr lang="en-US" sz="2100" dirty="0">
                <a:solidFill>
                  <a:srgbClr val="800080"/>
                </a:solidFill>
                <a:latin typeface="Georgia" pitchFamily="18" charset="0"/>
              </a:rPr>
              <a:t> </a:t>
            </a:r>
            <a:r>
              <a:rPr lang="en-US" sz="2100" b="1" dirty="0">
                <a:solidFill>
                  <a:srgbClr val="800080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800080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5F5F5F"/>
                </a:solidFill>
                <a:latin typeface="Georgia" pitchFamily="18" charset="0"/>
              </a:rPr>
              <a:t>Steam-Electric</a:t>
            </a:r>
            <a:r>
              <a:rPr lang="en-US" sz="2100" b="1" dirty="0">
                <a:solidFill>
                  <a:srgbClr val="5F5F5F"/>
                </a:solidFill>
                <a:latin typeface="Georgia" pitchFamily="18" charset="0"/>
              </a:rPr>
              <a:t>: 85</a:t>
            </a:r>
            <a:r>
              <a:rPr lang="en-US" sz="2100" b="1" dirty="0">
                <a:solidFill>
                  <a:schemeClr val="tx2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>
              <a:buFontTx/>
              <a:buChar char="-"/>
            </a:pP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rgbClr val="00CC00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CC00"/>
                </a:solidFill>
                <a:latin typeface="Georgia" pitchFamily="18" charset="0"/>
              </a:rPr>
              <a:t>Livestock</a:t>
            </a:r>
            <a:r>
              <a:rPr lang="en-US" sz="2100" b="1" dirty="0">
                <a:solidFill>
                  <a:srgbClr val="00CC00"/>
                </a:solidFill>
                <a:latin typeface="Georgia" pitchFamily="18" charset="0"/>
              </a:rPr>
              <a:t>: 254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endParaRPr lang="en-US" sz="21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  <a:cs typeface="Gautami" pitchFamily="2"/>
              </a:rPr>
              <a:t>livestock</a:t>
            </a:r>
            <a:endParaRPr lang="en-US" dirty="0">
              <a:latin typeface="Georgia" pitchFamily="18" charset="0"/>
              <a:cs typeface="Gautam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ap7_m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1823"/>
            <a:ext cx="8866187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200"/>
              <a:t/>
            </a:r>
            <a:br>
              <a:rPr lang="en-US" sz="2200"/>
            </a:br>
            <a:endParaRPr lang="en-US" sz="2200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3962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Cities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971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0066FF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Utilities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362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990000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8FD4FF"/>
                </a:solidFill>
                <a:latin typeface="Georgia" pitchFamily="18" charset="0"/>
              </a:rPr>
              <a:t>County-Others</a:t>
            </a:r>
            <a:r>
              <a:rPr lang="en-US" sz="2100" b="1" dirty="0">
                <a:solidFill>
                  <a:srgbClr val="8FD4FF"/>
                </a:solidFill>
                <a:latin typeface="Georgia" pitchFamily="18" charset="0"/>
              </a:rPr>
              <a:t>: 254</a:t>
            </a:r>
          </a:p>
          <a:p>
            <a:pPr algn="l" eaLnBrk="0" hangingPunct="0"/>
            <a:r>
              <a:rPr lang="en-US" sz="2100" b="1" dirty="0" smtClean="0">
                <a:solidFill>
                  <a:srgbClr val="800080"/>
                </a:solidFill>
                <a:latin typeface="Georgia" pitchFamily="18" charset="0"/>
              </a:rPr>
              <a:t>Manufacturing</a:t>
            </a:r>
            <a:r>
              <a:rPr lang="en-US" sz="2100" b="1" dirty="0">
                <a:solidFill>
                  <a:srgbClr val="800080"/>
                </a:solidFill>
                <a:latin typeface="Georgia" pitchFamily="18" charset="0"/>
              </a:rPr>
              <a:t>: 174</a:t>
            </a:r>
            <a:r>
              <a:rPr lang="en-US" sz="2100" dirty="0">
                <a:latin typeface="Georgia" pitchFamily="18" charset="0"/>
              </a:rPr>
              <a:t> 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5F5F5F"/>
                </a:solidFill>
                <a:latin typeface="Georgia" pitchFamily="18" charset="0"/>
              </a:rPr>
              <a:t>Steam-Electric</a:t>
            </a:r>
            <a:r>
              <a:rPr lang="en-US" sz="2100" b="1" dirty="0">
                <a:solidFill>
                  <a:srgbClr val="5F5F5F"/>
                </a:solidFill>
                <a:latin typeface="Georgia" pitchFamily="18" charset="0"/>
              </a:rPr>
              <a:t>: 85</a:t>
            </a:r>
            <a:r>
              <a:rPr lang="en-US" sz="2100" b="1" dirty="0">
                <a:solidFill>
                  <a:schemeClr val="tx2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>
              <a:buFontTx/>
              <a:buChar char="-"/>
            </a:pP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rgbClr val="00CC00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CC00"/>
                </a:solidFill>
                <a:latin typeface="Georgia" pitchFamily="18" charset="0"/>
              </a:rPr>
              <a:t>Livestock</a:t>
            </a:r>
            <a:r>
              <a:rPr lang="en-US" sz="2100" b="1" dirty="0">
                <a:solidFill>
                  <a:srgbClr val="00CC00"/>
                </a:solidFill>
                <a:latin typeface="Georgia" pitchFamily="18" charset="0"/>
              </a:rPr>
              <a:t>: 254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CC6600"/>
                </a:solidFill>
                <a:latin typeface="Georgia" pitchFamily="18" charset="0"/>
              </a:rPr>
              <a:t>Mining</a:t>
            </a:r>
            <a:r>
              <a:rPr lang="en-US" sz="2100" b="1" dirty="0">
                <a:solidFill>
                  <a:srgbClr val="CC66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CC6600"/>
                </a:solidFill>
                <a:latin typeface="Georgia" pitchFamily="18" charset="0"/>
              </a:rPr>
              <a:t>229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endParaRPr lang="en-US" sz="21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</a:rPr>
              <a:t>mining</a:t>
            </a:r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ap8_ir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912813"/>
            <a:ext cx="8866187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200"/>
              <a:t/>
            </a:r>
            <a:br>
              <a:rPr lang="en-US" sz="2200"/>
            </a:br>
            <a:endParaRPr lang="en-US" sz="2200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3962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Cities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971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0066FF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Utilities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362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990000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8FD4FF"/>
                </a:solidFill>
                <a:latin typeface="Georgia" pitchFamily="18" charset="0"/>
              </a:rPr>
              <a:t>County-Others</a:t>
            </a:r>
            <a:r>
              <a:rPr lang="en-US" sz="2100" b="1" dirty="0">
                <a:solidFill>
                  <a:srgbClr val="8FD4FF"/>
                </a:solidFill>
                <a:latin typeface="Georgia" pitchFamily="18" charset="0"/>
              </a:rPr>
              <a:t>: 254</a:t>
            </a:r>
          </a:p>
          <a:p>
            <a:pPr algn="l" eaLnBrk="0" hangingPunct="0"/>
            <a:r>
              <a:rPr lang="en-US" sz="2100" b="1" dirty="0" smtClean="0">
                <a:solidFill>
                  <a:srgbClr val="800080"/>
                </a:solidFill>
                <a:latin typeface="Georgia" pitchFamily="18" charset="0"/>
              </a:rPr>
              <a:t>Manufacturing</a:t>
            </a:r>
            <a:r>
              <a:rPr lang="en-US" sz="2100" b="1" dirty="0">
                <a:solidFill>
                  <a:srgbClr val="800080"/>
                </a:solidFill>
                <a:latin typeface="Georgia" pitchFamily="18" charset="0"/>
              </a:rPr>
              <a:t>: 174</a:t>
            </a:r>
            <a:r>
              <a:rPr lang="en-US" sz="2100" dirty="0">
                <a:latin typeface="Georgia" pitchFamily="18" charset="0"/>
              </a:rPr>
              <a:t> 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5F5F5F"/>
                </a:solidFill>
                <a:latin typeface="Georgia" pitchFamily="18" charset="0"/>
              </a:rPr>
              <a:t>Steam-Electric</a:t>
            </a:r>
            <a:r>
              <a:rPr lang="en-US" sz="2100" b="1" dirty="0">
                <a:solidFill>
                  <a:srgbClr val="5F5F5F"/>
                </a:solidFill>
                <a:latin typeface="Georgia" pitchFamily="18" charset="0"/>
              </a:rPr>
              <a:t>: 85</a:t>
            </a:r>
            <a:r>
              <a:rPr lang="en-US" sz="2100" b="1" dirty="0">
                <a:solidFill>
                  <a:schemeClr val="tx2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>
              <a:buFontTx/>
              <a:buChar char="-"/>
            </a:pP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rgbClr val="00CC00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CC00"/>
                </a:solidFill>
                <a:latin typeface="Georgia" pitchFamily="18" charset="0"/>
              </a:rPr>
              <a:t>Livestock</a:t>
            </a:r>
            <a:r>
              <a:rPr lang="en-US" sz="2100" b="1" dirty="0">
                <a:solidFill>
                  <a:srgbClr val="00CC00"/>
                </a:solidFill>
                <a:latin typeface="Georgia" pitchFamily="18" charset="0"/>
              </a:rPr>
              <a:t>: 254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CC6600"/>
                </a:solidFill>
                <a:latin typeface="Georgia" pitchFamily="18" charset="0"/>
              </a:rPr>
              <a:t>Mining</a:t>
            </a:r>
            <a:r>
              <a:rPr lang="en-US" sz="2100" b="1" dirty="0">
                <a:solidFill>
                  <a:srgbClr val="CC66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CC6600"/>
                </a:solidFill>
                <a:latin typeface="Georgia" pitchFamily="18" charset="0"/>
              </a:rPr>
              <a:t>229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008000"/>
                </a:solidFill>
                <a:latin typeface="Georgia" pitchFamily="18" charset="0"/>
              </a:rPr>
              <a:t>Irrigation</a:t>
            </a:r>
            <a:r>
              <a:rPr lang="en-US" sz="2100" b="1" dirty="0">
                <a:solidFill>
                  <a:srgbClr val="008000"/>
                </a:solidFill>
                <a:latin typeface="Georgia" pitchFamily="18" charset="0"/>
              </a:rPr>
              <a:t>: 239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</a:rPr>
              <a:t>irrigation</a:t>
            </a:r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ap8_irr"/>
          <p:cNvPicPr>
            <a:picLocks noChangeAspect="1" noChangeArrowheads="1"/>
          </p:cNvPicPr>
          <p:nvPr/>
        </p:nvPicPr>
        <p:blipFill>
          <a:blip r:embed="rId3" cstate="print"/>
          <a:srcRect r="4891"/>
          <a:stretch>
            <a:fillRect/>
          </a:stretch>
        </p:blipFill>
        <p:spPr bwMode="auto">
          <a:xfrm>
            <a:off x="228600" y="912813"/>
            <a:ext cx="8432518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200"/>
              <a:t/>
            </a:r>
            <a:br>
              <a:rPr lang="en-US" sz="2200"/>
            </a:br>
            <a:endParaRPr lang="en-US" sz="2200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28600" y="528455"/>
            <a:ext cx="3962400" cy="52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/>
            <a:endParaRPr lang="en-US" sz="2100" b="1" dirty="0">
              <a:solidFill>
                <a:schemeClr val="bg1"/>
              </a:solidFill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</a:endParaRPr>
          </a:p>
          <a:p>
            <a:pPr eaLnBrk="0" hangingPunct="0"/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Cities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971 (&gt;500 pop) 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0066FF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Utilities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362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rgbClr val="990000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8FD4FF"/>
                </a:solidFill>
                <a:latin typeface="Georgia" pitchFamily="18" charset="0"/>
              </a:rPr>
              <a:t>County-Others</a:t>
            </a:r>
            <a:r>
              <a:rPr lang="en-US" sz="2100" b="1" dirty="0">
                <a:solidFill>
                  <a:srgbClr val="8FD4FF"/>
                </a:solidFill>
                <a:latin typeface="Georgia" pitchFamily="18" charset="0"/>
              </a:rPr>
              <a:t>: 254</a:t>
            </a:r>
          </a:p>
          <a:p>
            <a:pPr algn="l" eaLnBrk="0" hangingPunct="0"/>
            <a:r>
              <a:rPr lang="en-US" sz="2100" b="1" dirty="0" smtClean="0">
                <a:solidFill>
                  <a:srgbClr val="800080"/>
                </a:solidFill>
                <a:latin typeface="Georgia" pitchFamily="18" charset="0"/>
              </a:rPr>
              <a:t>Manufacturing</a:t>
            </a:r>
            <a:r>
              <a:rPr lang="en-US" sz="2100" b="1" dirty="0">
                <a:solidFill>
                  <a:srgbClr val="800080"/>
                </a:solidFill>
                <a:latin typeface="Georgia" pitchFamily="18" charset="0"/>
              </a:rPr>
              <a:t>: 174</a:t>
            </a:r>
            <a:r>
              <a:rPr lang="en-US" sz="2100" dirty="0">
                <a:latin typeface="Georgia" pitchFamily="18" charset="0"/>
              </a:rPr>
              <a:t> 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5F5F5F"/>
                </a:solidFill>
                <a:latin typeface="Georgia" pitchFamily="18" charset="0"/>
              </a:rPr>
              <a:t>Steam-Electric</a:t>
            </a:r>
            <a:r>
              <a:rPr lang="en-US" sz="2100" b="1" dirty="0">
                <a:solidFill>
                  <a:srgbClr val="5F5F5F"/>
                </a:solidFill>
                <a:latin typeface="Georgia" pitchFamily="18" charset="0"/>
              </a:rPr>
              <a:t>: 85</a:t>
            </a:r>
            <a:r>
              <a:rPr lang="en-US" sz="2100" b="1" dirty="0">
                <a:solidFill>
                  <a:schemeClr val="tx2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tx2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>
              <a:buFontTx/>
              <a:buChar char="-"/>
            </a:pPr>
            <a:endParaRPr lang="en-US" sz="2100" b="1" dirty="0">
              <a:solidFill>
                <a:schemeClr val="bg1"/>
              </a:solidFill>
              <a:latin typeface="Georgia" pitchFamily="18" charset="0"/>
            </a:endParaRPr>
          </a:p>
          <a:p>
            <a:pPr algn="l" eaLnBrk="0" hangingPunct="0"/>
            <a:endParaRPr lang="en-US" sz="2100" b="1" dirty="0">
              <a:solidFill>
                <a:srgbClr val="00CC00"/>
              </a:solidFill>
              <a:latin typeface="Georgia" pitchFamily="18" charset="0"/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CC00"/>
                </a:solidFill>
                <a:latin typeface="Georgia" pitchFamily="18" charset="0"/>
              </a:rPr>
              <a:t>Livestock</a:t>
            </a:r>
            <a:r>
              <a:rPr lang="en-US" sz="2100" b="1" dirty="0">
                <a:solidFill>
                  <a:srgbClr val="00CC00"/>
                </a:solidFill>
                <a:latin typeface="Georgia" pitchFamily="18" charset="0"/>
              </a:rPr>
              <a:t>: 254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CC6600"/>
                </a:solidFill>
                <a:latin typeface="Georgia" pitchFamily="18" charset="0"/>
              </a:rPr>
              <a:t>Mining</a:t>
            </a:r>
            <a:r>
              <a:rPr lang="en-US" sz="2100" b="1" dirty="0">
                <a:solidFill>
                  <a:srgbClr val="CC66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CC6600"/>
                </a:solidFill>
                <a:latin typeface="Georgia" pitchFamily="18" charset="0"/>
              </a:rPr>
              <a:t>229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008000"/>
                </a:solidFill>
                <a:latin typeface="Georgia" pitchFamily="18" charset="0"/>
              </a:rPr>
              <a:t>Irrigation</a:t>
            </a:r>
            <a:r>
              <a:rPr lang="en-US" sz="2100" b="1" dirty="0">
                <a:solidFill>
                  <a:srgbClr val="008000"/>
                </a:solidFill>
                <a:latin typeface="Georgia" pitchFamily="18" charset="0"/>
              </a:rPr>
              <a:t>: 239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</a:rPr>
              <a:t>≈ 3,000 Water user groups</a:t>
            </a:r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1" y="1905000"/>
            <a:ext cx="3581400" cy="34082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4800" y="1295400"/>
            <a:ext cx="4038600" cy="5181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5800" dirty="0" smtClean="0">
                <a:solidFill>
                  <a:schemeClr val="accent3"/>
                </a:solidFill>
                <a:latin typeface="Georgia" pitchFamily="18" charset="0"/>
              </a:rPr>
              <a:t>16</a:t>
            </a:r>
            <a:r>
              <a:rPr lang="en-US" sz="5800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regional water planning groups</a:t>
            </a:r>
          </a:p>
          <a:p>
            <a:pPr>
              <a:buNone/>
            </a:pPr>
            <a:endParaRPr lang="en-US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5800" dirty="0" smtClean="0">
                <a:solidFill>
                  <a:schemeClr val="accent3"/>
                </a:solidFill>
                <a:latin typeface="Georgia" pitchFamily="18" charset="0"/>
              </a:rPr>
              <a:t>12</a:t>
            </a:r>
          </a:p>
          <a:p>
            <a:pPr>
              <a:buNone/>
            </a:pPr>
            <a:r>
              <a:rPr lang="en-US" dirty="0" smtClean="0">
                <a:latin typeface="Georgia" pitchFamily="18" charset="0"/>
              </a:rPr>
              <a:t>interest groups</a:t>
            </a:r>
          </a:p>
          <a:p>
            <a:pPr>
              <a:buNone/>
            </a:pPr>
            <a:endParaRPr lang="en-US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5800" dirty="0" smtClean="0">
                <a:solidFill>
                  <a:schemeClr val="accent3"/>
                </a:solidFill>
                <a:latin typeface="Georgia" pitchFamily="18" charset="0"/>
              </a:rPr>
              <a:t>450</a:t>
            </a:r>
            <a:r>
              <a:rPr lang="en-US" dirty="0" smtClean="0">
                <a:latin typeface="Georgia" pitchFamily="18" charset="0"/>
              </a:rPr>
              <a:t> voting and non-voting planning group members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regional water Planning: by the numbers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24400" y="1295400"/>
            <a:ext cx="4038600" cy="5257800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en-US" sz="5400" dirty="0" smtClean="0">
                <a:solidFill>
                  <a:schemeClr val="accent3"/>
                </a:solidFill>
                <a:latin typeface="Georgia" pitchFamily="18" charset="0"/>
              </a:rPr>
              <a:t>6</a:t>
            </a:r>
            <a:r>
              <a:rPr lang="en-US" sz="5400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water demand categories</a:t>
            </a:r>
          </a:p>
          <a:p>
            <a:pPr algn="r">
              <a:buNone/>
            </a:pPr>
            <a:endParaRPr lang="en-US" dirty="0" smtClean="0">
              <a:latin typeface="Georgia" pitchFamily="18" charset="0"/>
            </a:endParaRPr>
          </a:p>
          <a:p>
            <a:pPr algn="r">
              <a:buNone/>
            </a:pPr>
            <a:r>
              <a:rPr lang="en-US" sz="5400" dirty="0" smtClean="0">
                <a:solidFill>
                  <a:schemeClr val="accent3"/>
                </a:solidFill>
                <a:latin typeface="Georgia" pitchFamily="18" charset="0"/>
              </a:rPr>
              <a:t>3,000</a:t>
            </a:r>
            <a:endParaRPr lang="en-US" dirty="0" smtClean="0">
              <a:solidFill>
                <a:schemeClr val="accent3"/>
              </a:solidFill>
              <a:latin typeface="Georgia" pitchFamily="18" charset="0"/>
            </a:endParaRPr>
          </a:p>
          <a:p>
            <a:pPr algn="r">
              <a:buNone/>
            </a:pPr>
            <a:r>
              <a:rPr lang="en-US" dirty="0" smtClean="0">
                <a:latin typeface="Georgia" pitchFamily="18" charset="0"/>
              </a:rPr>
              <a:t>water user groups</a:t>
            </a:r>
          </a:p>
          <a:p>
            <a:pPr algn="r">
              <a:buNone/>
            </a:pPr>
            <a:endParaRPr lang="en-US" dirty="0" smtClean="0">
              <a:latin typeface="Georgia" pitchFamily="18" charset="0"/>
            </a:endParaRPr>
          </a:p>
          <a:p>
            <a:pPr algn="r">
              <a:buNone/>
            </a:pPr>
            <a:r>
              <a:rPr lang="en-US" sz="5400" dirty="0" smtClean="0">
                <a:solidFill>
                  <a:schemeClr val="accent3"/>
                </a:solidFill>
                <a:latin typeface="Georgia" pitchFamily="18" charset="0"/>
              </a:rPr>
              <a:t>562</a:t>
            </a:r>
            <a:r>
              <a:rPr lang="en-US" dirty="0" smtClean="0"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recommended water management strategies to meet needs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Benefits of Regional Planning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40386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Georgia" pitchFamily="18" charset="0"/>
              </a:rPr>
              <a:t>Public and planning group member education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Georgia" pitchFamily="18" charset="0"/>
              </a:rPr>
              <a:t>Development of regional partnerships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Georgia" pitchFamily="18" charset="0"/>
              </a:rPr>
              <a:t>Better data on water supplies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Georgia" pitchFamily="18" charset="0"/>
              </a:rPr>
              <a:t>Adaptive process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8" name="Content Placeholder 7" descr="swp0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057400"/>
            <a:ext cx="4427008" cy="3320256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 descr="SWPcover_powerpoint.jpg"/>
          <p:cNvPicPr>
            <a:picLocks noChangeAspect="1"/>
          </p:cNvPicPr>
          <p:nvPr/>
        </p:nvPicPr>
        <p:blipFill>
          <a:blip r:embed="rId3" cstate="print"/>
          <a:srcRect t="4000" r="5177" b="41333"/>
          <a:stretch>
            <a:fillRect/>
          </a:stretch>
        </p:blipFill>
        <p:spPr>
          <a:xfrm>
            <a:off x="0" y="0"/>
            <a:ext cx="91915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</a:rPr>
              <a:t>Legislative Response to Drought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562600" cy="49530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accent3"/>
                </a:solidFill>
                <a:latin typeface="Georgia" pitchFamily="18" charset="0"/>
              </a:rPr>
              <a:t>1950s Drought of Record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1957: Creation of TWDB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$200 million Water Development Fund</a:t>
            </a:r>
          </a:p>
          <a:p>
            <a:pPr lvl="1">
              <a:buFontTx/>
              <a:buNone/>
            </a:pPr>
            <a:endParaRPr lang="en-US" sz="24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accent3"/>
                </a:solidFill>
                <a:latin typeface="Georgia" pitchFamily="18" charset="0"/>
              </a:rPr>
              <a:t>Late 1990s: Another Bad Drought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~$6 billion economic losses in ‘96 (mostly agriculture)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~300 entities with threat to water supplies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Georgia" pitchFamily="18" charset="0"/>
              </a:rPr>
              <a:t>1997 &amp; 2001: Implementation of Senate Bills 1 &amp; 2 which created &amp; refined regional water planning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133600"/>
            <a:ext cx="2219080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  <a:scene3d>
            <a:camera prst="orthographicFront">
              <a:rot lat="0" lon="0" rev="20999999"/>
            </a:camera>
            <a:lightRig rig="threePt" dir="t"/>
          </a:scene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 descr="Glossary.jpg"/>
          <p:cNvPicPr>
            <a:picLocks noChangeAspect="1"/>
          </p:cNvPicPr>
          <p:nvPr/>
        </p:nvPicPr>
        <p:blipFill>
          <a:blip r:embed="rId3" cstate="print"/>
          <a:srcRect b="49806"/>
          <a:stretch>
            <a:fillRect/>
          </a:stretch>
        </p:blipFill>
        <p:spPr>
          <a:xfrm>
            <a:off x="0" y="-1"/>
            <a:ext cx="9144000" cy="6884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286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</a:rPr>
              <a:t>HISTORIC AND PROJECTED TEXAS POPULATION GROWTH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838200"/>
            <a:ext cx="8763000" cy="578643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Projected population growth by county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4" name="Picture 3" descr="3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1964" y="1143000"/>
            <a:ext cx="7001436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 descr="4_Climate.jpg"/>
          <p:cNvPicPr>
            <a:picLocks noChangeAspect="1"/>
          </p:cNvPicPr>
          <p:nvPr/>
        </p:nvPicPr>
        <p:blipFill>
          <a:blip r:embed="rId3" cstate="print"/>
          <a:srcRect r="11236"/>
          <a:stretch>
            <a:fillRect/>
          </a:stretch>
        </p:blipFill>
        <p:spPr>
          <a:xfrm>
            <a:off x="0" y="-152400"/>
            <a:ext cx="9334171" cy="70104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/>
        </p:nvGraphicFramePr>
        <p:xfrm>
          <a:off x="304800" y="990600"/>
          <a:ext cx="8686799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762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Georgia" pitchFamily="18" charset="0"/>
              </a:rPr>
              <a:t>PROJECTED WATER DEMAND AND</a:t>
            </a:r>
          </a:p>
          <a:p>
            <a:pPr algn="r"/>
            <a:r>
              <a:rPr lang="en-US" sz="2400" dirty="0" smtClean="0">
                <a:latin typeface="Georgia" pitchFamily="18" charset="0"/>
              </a:rPr>
              <a:t>EXISTING SUPPLIES (ACRE-FEET PER YEAR)</a:t>
            </a:r>
            <a:endParaRPr lang="en-US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Water demand projections (acre-ft per year)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3" name="Picture 2" descr="3-6.jpg"/>
          <p:cNvPicPr>
            <a:picLocks noChangeAspect="1"/>
          </p:cNvPicPr>
          <p:nvPr/>
        </p:nvPicPr>
        <p:blipFill>
          <a:blip r:embed="rId3" cstate="print"/>
          <a:srcRect b="3807"/>
          <a:stretch>
            <a:fillRect/>
          </a:stretch>
        </p:blipFill>
        <p:spPr>
          <a:xfrm>
            <a:off x="315250" y="1371600"/>
            <a:ext cx="8295350" cy="49608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Projected needs for water during drought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905000"/>
            <a:ext cx="9296400" cy="347787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bg1"/>
                </a:solidFill>
                <a:latin typeface="Georgia" pitchFamily="18" charset="0"/>
              </a:rPr>
              <a:t>During a repeat of the drought of record, the state would face an immediate need for 3.6 million acre-feet of additional water supplies.</a:t>
            </a:r>
            <a:endParaRPr lang="en-US" sz="4400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Projected water needs (Acre-ft per year)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4" name="Picture 3" descr="6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1" y="1676400"/>
            <a:ext cx="8814042" cy="4038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Recommended water management strategies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3" name="Picture 2" descr="7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752600"/>
            <a:ext cx="847607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/>
          <p:cNvPicPr>
            <a:picLocks noChangeAspect="1" noChangeArrowheads="1"/>
          </p:cNvPicPr>
          <p:nvPr/>
        </p:nvPicPr>
        <p:blipFill>
          <a:blip r:embed="rId3" cstate="print"/>
          <a:srcRect l="7304" t="14307" b="14307"/>
          <a:stretch>
            <a:fillRect/>
          </a:stretch>
        </p:blipFill>
        <p:spPr bwMode="auto">
          <a:xfrm>
            <a:off x="76200" y="1447800"/>
            <a:ext cx="9078913" cy="5100638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Georgia" pitchFamily="18" charset="0"/>
              </a:rPr>
              <a:t>Annual average unit costs by strategy</a:t>
            </a:r>
            <a:br>
              <a:rPr lang="en-US" sz="2400" dirty="0" smtClean="0">
                <a:latin typeface="Georgia" pitchFamily="18" charset="0"/>
              </a:rPr>
            </a:br>
            <a:r>
              <a:rPr lang="en-US" sz="1800" dirty="0" smtClean="0">
                <a:latin typeface="Georgia" pitchFamily="18" charset="0"/>
              </a:rPr>
              <a:t>(dollars per Acre-foot)</a:t>
            </a:r>
            <a:endParaRPr lang="en-US" sz="1800" dirty="0">
              <a:latin typeface="Georgia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Total capital costs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3" name="Picture 2" descr="9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492" y="1600200"/>
            <a:ext cx="8019708" cy="4730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i="1" cap="none" dirty="0" smtClean="0">
                <a:latin typeface="Georgia" pitchFamily="18" charset="0"/>
              </a:rPr>
              <a:t>What Happens If We Do Nothing?</a:t>
            </a:r>
            <a:endParaRPr lang="en-US" sz="3200" i="1" cap="none" dirty="0">
              <a:latin typeface="Georgia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3"/>
                </a:solidFill>
                <a:latin typeface="Georgia" pitchFamily="18" charset="0"/>
              </a:rPr>
              <a:t>Lost income:</a:t>
            </a:r>
          </a:p>
          <a:p>
            <a:r>
              <a:rPr lang="en-US" dirty="0" smtClean="0">
                <a:latin typeface="Georgia" pitchFamily="18" charset="0"/>
              </a:rPr>
              <a:t>$12 billion in 2010</a:t>
            </a:r>
          </a:p>
          <a:p>
            <a:r>
              <a:rPr lang="en-US" dirty="0" smtClean="0">
                <a:latin typeface="Georgia" pitchFamily="18" charset="0"/>
              </a:rPr>
              <a:t>$116 billion in 2060</a:t>
            </a:r>
          </a:p>
          <a:p>
            <a:pPr>
              <a:buNone/>
            </a:pPr>
            <a:endParaRPr lang="en-US" dirty="0" smtClean="0">
              <a:latin typeface="Georgia" pitchFamily="18" charset="0"/>
            </a:endParaRPr>
          </a:p>
          <a:p>
            <a:pPr>
              <a:buNone/>
            </a:pPr>
            <a:r>
              <a:rPr lang="en-US" b="1" dirty="0" smtClean="0">
                <a:solidFill>
                  <a:schemeClr val="accent3"/>
                </a:solidFill>
                <a:latin typeface="Georgia" pitchFamily="18" charset="0"/>
              </a:rPr>
              <a:t>Lost state and local business taxes:</a:t>
            </a:r>
          </a:p>
          <a:p>
            <a:r>
              <a:rPr lang="en-US" dirty="0" smtClean="0">
                <a:latin typeface="Georgia" pitchFamily="18" charset="0"/>
              </a:rPr>
              <a:t>$1 billion in 2010</a:t>
            </a:r>
          </a:p>
          <a:p>
            <a:r>
              <a:rPr lang="en-US" dirty="0" smtClean="0">
                <a:latin typeface="Georgia" pitchFamily="18" charset="0"/>
              </a:rPr>
              <a:t>$10 billion in 2060</a:t>
            </a:r>
          </a:p>
          <a:p>
            <a:endParaRPr lang="en-US" sz="2200" dirty="0" smtClean="0">
              <a:latin typeface="Georgia" pitchFamily="18" charset="0"/>
            </a:endParaRPr>
          </a:p>
          <a:p>
            <a:endParaRPr lang="en-US" dirty="0">
              <a:latin typeface="Georgia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3"/>
                </a:solidFill>
                <a:latin typeface="Georgia" pitchFamily="18" charset="0"/>
              </a:rPr>
              <a:t>Lost jobs:</a:t>
            </a:r>
          </a:p>
          <a:p>
            <a:r>
              <a:rPr lang="en-US" dirty="0" smtClean="0">
                <a:latin typeface="Georgia" pitchFamily="18" charset="0"/>
              </a:rPr>
              <a:t>115,000 in 2010</a:t>
            </a:r>
          </a:p>
          <a:p>
            <a:r>
              <a:rPr lang="en-US" dirty="0" smtClean="0">
                <a:latin typeface="Georgia" pitchFamily="18" charset="0"/>
              </a:rPr>
              <a:t>1 million in 2060</a:t>
            </a:r>
          </a:p>
          <a:p>
            <a:endParaRPr lang="en-US" dirty="0" smtClean="0">
              <a:latin typeface="Georgia" pitchFamily="18" charset="0"/>
            </a:endParaRPr>
          </a:p>
          <a:p>
            <a:pPr>
              <a:buNone/>
            </a:pPr>
            <a:r>
              <a:rPr lang="en-US" b="1" dirty="0" smtClean="0">
                <a:solidFill>
                  <a:schemeClr val="accent3"/>
                </a:solidFill>
                <a:latin typeface="Georgia" pitchFamily="18" charset="0"/>
              </a:rPr>
              <a:t>Lost population growth:</a:t>
            </a:r>
          </a:p>
          <a:p>
            <a:r>
              <a:rPr lang="en-US" dirty="0" smtClean="0">
                <a:latin typeface="Georgia" pitchFamily="18" charset="0"/>
              </a:rPr>
              <a:t>1.4 million in 2060</a:t>
            </a:r>
          </a:p>
          <a:p>
            <a:endParaRPr lang="en-US" dirty="0">
              <a:latin typeface="Georgia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State water planning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270" y="457200"/>
            <a:ext cx="4405130" cy="603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/>
            </a:outerShdw>
          </a:effectLst>
        </p:spPr>
      </p:pic>
      <p:pic>
        <p:nvPicPr>
          <p:cNvPr id="4" name="Content Placeholder 5" descr="198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1303892"/>
            <a:ext cx="1752600" cy="2407418"/>
          </a:xfrm>
          <a:prstGeom prst="rect">
            <a:avLst/>
          </a:prstGeom>
          <a:effectLst>
            <a:outerShdw blurRad="50800" dist="50800" dir="5400000" algn="ctr" rotWithShape="0">
              <a:schemeClr val="tx2"/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341090"/>
            <a:ext cx="1676400" cy="238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/>
            </a:outerShdw>
          </a:effectLst>
        </p:spPr>
      </p:pic>
      <p:pic>
        <p:nvPicPr>
          <p:cNvPr id="6" name="Content Placeholder 5" descr="1997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4016110"/>
            <a:ext cx="1828800" cy="2296973"/>
          </a:xfrm>
          <a:prstGeom prst="rect">
            <a:avLst/>
          </a:prstGeom>
          <a:effectLst>
            <a:outerShdw blurRad="50800" dist="50800" dir="5400000" algn="ctr" rotWithShape="0">
              <a:schemeClr val="tx2"/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016110"/>
            <a:ext cx="1752600" cy="230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_WMS.JPG"/>
          <p:cNvPicPr>
            <a:picLocks noChangeAspect="1"/>
          </p:cNvPicPr>
          <p:nvPr/>
        </p:nvPicPr>
        <p:blipFill>
          <a:blip r:embed="rId3" cstate="print"/>
          <a:srcRect l="11968" b="1500"/>
          <a:stretch>
            <a:fillRect/>
          </a:stretch>
        </p:blipFill>
        <p:spPr>
          <a:xfrm>
            <a:off x="-32189" y="0"/>
            <a:ext cx="9176190" cy="68267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172361"/>
            <a:ext cx="9144000" cy="1815882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chemeClr val="bg1"/>
                </a:solidFill>
                <a:latin typeface="Georgia" pitchFamily="18" charset="0"/>
              </a:rPr>
              <a:t>Planning is important, but . . . </a:t>
            </a:r>
          </a:p>
          <a:p>
            <a:pPr algn="ctr">
              <a:buNone/>
            </a:pPr>
            <a:r>
              <a:rPr lang="en-US" sz="3200" b="1" i="1" dirty="0" smtClean="0">
                <a:solidFill>
                  <a:schemeClr val="bg1"/>
                </a:solidFill>
                <a:latin typeface="Georgia" pitchFamily="18" charset="0"/>
              </a:rPr>
              <a:t>IMPLEMENTING THE PLAN IS CRITICAL!</a:t>
            </a:r>
          </a:p>
          <a:p>
            <a:pPr lvl="0" algn="ctr"/>
            <a:endParaRPr lang="en-US" sz="4000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xDOT 13A-TolBend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005" r="22022" b="18045"/>
          <a:stretch>
            <a:fillRect/>
          </a:stretch>
        </p:blipFill>
        <p:spPr>
          <a:xfrm>
            <a:off x="-41112" y="-1"/>
            <a:ext cx="9185112" cy="6866797"/>
          </a:xfrm>
        </p:spPr>
      </p:pic>
      <p:sp>
        <p:nvSpPr>
          <p:cNvPr id="4" name="TextBox 3"/>
          <p:cNvSpPr txBox="1"/>
          <p:nvPr/>
        </p:nvSpPr>
        <p:spPr>
          <a:xfrm>
            <a:off x="-91440" y="457200"/>
            <a:ext cx="9235440" cy="44958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chemeClr val="accent3"/>
                </a:solidFill>
                <a:latin typeface="Georgia" pitchFamily="18" charset="0"/>
              </a:rPr>
              <a:t>Every $1 million invested creates:</a:t>
            </a:r>
            <a:endParaRPr lang="en-US" sz="3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lvl="1" algn="ctr"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$1.75 million sales revenues in construction, engineering, materials &amp; supporting sectors</a:t>
            </a:r>
          </a:p>
          <a:p>
            <a:pPr lvl="1" algn="ctr"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$889,000 in gross state domestic product</a:t>
            </a:r>
          </a:p>
          <a:p>
            <a:pPr lvl="1" algn="ctr"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$44,000 in state and local tax receipts</a:t>
            </a:r>
          </a:p>
          <a:p>
            <a:pPr lvl="1" algn="ctr"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13 new jobs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Regional water planning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5" name="Picture 4" descr="SWPcover_powerpo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066407"/>
            <a:ext cx="3886200" cy="502959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2007 plan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1600200"/>
            <a:ext cx="3505200" cy="405805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" name="Picture 3" descr="200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2819400"/>
            <a:ext cx="2895600" cy="374447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eorgia" pitchFamily="18" charset="0"/>
              </a:rPr>
              <a:t>Planning assumptions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7320-B45E-4B15-9A51-7A6114C3E35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5105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 smtClean="0">
                <a:latin typeface="Georgia" pitchFamily="18" charset="0"/>
              </a:rPr>
              <a:t>Meet drought of record water needs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latin typeface="Georgia" pitchFamily="18" charset="0"/>
              </a:rPr>
              <a:t>50-year planning horizon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latin typeface="Georgia" pitchFamily="18" charset="0"/>
              </a:rPr>
              <a:t>5-year planning cycle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latin typeface="Georgia" pitchFamily="18" charset="0"/>
              </a:rPr>
              <a:t>Categories of water use: municipal, manufacturing, irrigation, mining, livestock, steam-electric power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latin typeface="Georgia" pitchFamily="18" charset="0"/>
              </a:rPr>
              <a:t>Public participation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WPA_All.jpg"/>
          <p:cNvPicPr>
            <a:picLocks noChangeAspect="1"/>
          </p:cNvPicPr>
          <p:nvPr/>
        </p:nvPicPr>
        <p:blipFill>
          <a:blip r:embed="rId3" cstate="print"/>
          <a:srcRect l="8218"/>
          <a:stretch>
            <a:fillRect/>
          </a:stretch>
        </p:blipFill>
        <p:spPr>
          <a:xfrm>
            <a:off x="1498664" y="1066800"/>
            <a:ext cx="6335628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Regional water planning: 12 interests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257800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Public</a:t>
            </a:r>
          </a:p>
          <a:p>
            <a:pPr lvl="0"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Counties</a:t>
            </a:r>
          </a:p>
          <a:p>
            <a:pPr lvl="0"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Municipalities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Industries</a:t>
            </a:r>
          </a:p>
          <a:p>
            <a:pPr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 lvl="0"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Agriculture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Environment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Groundwater management areas</a:t>
            </a:r>
          </a:p>
          <a:p>
            <a:pPr lvl="0">
              <a:buFont typeface="Wingdings" pitchFamily="2" charset="2"/>
              <a:buChar char="§"/>
              <a:defRPr/>
            </a:pPr>
            <a:endParaRPr lang="en-US" dirty="0" smtClean="0">
              <a:latin typeface="Candara" pitchFamily="34" charset="0"/>
            </a:endParaRP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486400"/>
          </a:xfrm>
        </p:spPr>
        <p:txBody>
          <a:bodyPr>
            <a:normAutofit fontScale="92500" lnSpcReduction="10000"/>
          </a:bodyPr>
          <a:lstStyle/>
          <a:p>
            <a:pPr algn="r"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River authorities</a:t>
            </a:r>
          </a:p>
          <a:p>
            <a:pPr lvl="0" algn="r"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Electric-generating utilities</a:t>
            </a:r>
          </a:p>
          <a:p>
            <a:pPr lvl="0" algn="r"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 lvl="0" algn="r"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 lvl="0" algn="r"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 lvl="0" algn="r"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 lvl="0" algn="r"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 lvl="0" algn="r">
              <a:buFont typeface="Wingdings" pitchFamily="2" charset="2"/>
              <a:buChar char="§"/>
              <a:defRPr/>
            </a:pPr>
            <a:endParaRPr lang="en-US" dirty="0" smtClean="0">
              <a:latin typeface="Georgia" pitchFamily="18" charset="0"/>
            </a:endParaRPr>
          </a:p>
          <a:p>
            <a:pPr lvl="0" algn="r"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Water districts</a:t>
            </a:r>
          </a:p>
          <a:p>
            <a:pPr lvl="0" algn="r"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Water utilities</a:t>
            </a:r>
          </a:p>
          <a:p>
            <a:pPr lvl="0" algn="r">
              <a:buFont typeface="Wingdings" pitchFamily="2" charset="2"/>
              <a:buChar char="§"/>
              <a:defRPr/>
            </a:pPr>
            <a:r>
              <a:rPr lang="en-US" dirty="0" smtClean="0">
                <a:latin typeface="Georgia" pitchFamily="18" charset="0"/>
              </a:rPr>
              <a:t>Small businesses</a:t>
            </a:r>
          </a:p>
          <a:p>
            <a:pPr lvl="0" algn="r"/>
            <a:endParaRPr lang="en-US" dirty="0" smtClean="0">
              <a:latin typeface="Candara" pitchFamily="34" charset="0"/>
            </a:endParaRPr>
          </a:p>
          <a:p>
            <a:pPr algn="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latin typeface="Georgia" pitchFamily="18" charset="0"/>
              </a:rPr>
              <a:t>Regional water planning process</a:t>
            </a:r>
            <a:endParaRPr lang="en-US" sz="2500" dirty="0">
              <a:latin typeface="Georgia" pitchFamily="18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304800" y="1676400"/>
          <a:ext cx="8610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ap1_c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" y="914400"/>
            <a:ext cx="88487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200"/>
              <a:t/>
            </a:r>
            <a:br>
              <a:rPr lang="en-US" sz="2200"/>
            </a:br>
            <a:endParaRPr lang="en-US" sz="2200"/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3962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/>
            <a:endParaRPr lang="en-US" sz="2000" b="1" dirty="0">
              <a:solidFill>
                <a:schemeClr val="bg1"/>
              </a:solidFill>
            </a:endParaRPr>
          </a:p>
          <a:p>
            <a:pPr algn="l" eaLnBrk="0" hangingPunct="0"/>
            <a:endParaRPr lang="en-US" sz="2000" b="1" dirty="0">
              <a:solidFill>
                <a:schemeClr val="bg1"/>
              </a:solidFill>
            </a:endParaRPr>
          </a:p>
          <a:p>
            <a:pPr algn="l" eaLnBrk="0" hangingPunct="0"/>
            <a:endParaRPr lang="en-US" sz="2000" b="1" dirty="0">
              <a:solidFill>
                <a:schemeClr val="bg1"/>
              </a:solidFill>
            </a:endParaRPr>
          </a:p>
          <a:p>
            <a:pPr algn="l" eaLnBrk="0" hangingPunct="0"/>
            <a:endParaRPr lang="en-US" sz="2100" b="1" dirty="0">
              <a:solidFill>
                <a:srgbClr val="0066FF"/>
              </a:solidFill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Cities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971 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(&gt;500 pop)</a:t>
            </a:r>
            <a:endParaRPr lang="en-US" sz="2100" dirty="0">
              <a:solidFill>
                <a:srgbClr val="0066FF"/>
              </a:solidFill>
              <a:latin typeface="Georgia" pitchFamily="18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</a:rPr>
              <a:t>Cities</a:t>
            </a:r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ap2_uti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" y="912813"/>
            <a:ext cx="88487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200"/>
              <a:t/>
            </a:r>
            <a:br>
              <a:rPr lang="en-US" sz="2200"/>
            </a:br>
            <a:endParaRPr lang="en-US" sz="220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3962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5" tIns="45604" rIns="91205" bIns="45604">
            <a:spAutoFit/>
          </a:bodyPr>
          <a:lstStyle/>
          <a:p>
            <a:pPr algn="l" eaLnBrk="0" hangingPunct="0"/>
            <a:endParaRPr lang="en-US" sz="2000" b="1" dirty="0">
              <a:solidFill>
                <a:schemeClr val="bg1"/>
              </a:solidFill>
            </a:endParaRPr>
          </a:p>
          <a:p>
            <a:pPr algn="l" eaLnBrk="0" hangingPunct="0"/>
            <a:endParaRPr lang="en-US" sz="2000" b="1" dirty="0">
              <a:solidFill>
                <a:schemeClr val="bg1"/>
              </a:solidFill>
            </a:endParaRPr>
          </a:p>
          <a:p>
            <a:pPr algn="l" eaLnBrk="0" hangingPunct="0"/>
            <a:endParaRPr lang="en-US" sz="2000" b="1" dirty="0">
              <a:solidFill>
                <a:schemeClr val="bg1"/>
              </a:solidFill>
            </a:endParaRPr>
          </a:p>
          <a:p>
            <a:pPr algn="l" eaLnBrk="0" hangingPunct="0"/>
            <a:endParaRPr lang="en-US" sz="2100" b="1" dirty="0">
              <a:solidFill>
                <a:schemeClr val="bg1"/>
              </a:solidFill>
            </a:endParaRPr>
          </a:p>
          <a:p>
            <a:pPr algn="l" eaLnBrk="0" hangingPunct="0"/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Cities</a:t>
            </a:r>
            <a:r>
              <a:rPr lang="en-US" sz="2100" b="1" dirty="0">
                <a:solidFill>
                  <a:srgbClr val="0066FF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0066FF"/>
                </a:solidFill>
                <a:latin typeface="Georgia" pitchFamily="18" charset="0"/>
              </a:rPr>
              <a:t>971</a:t>
            </a:r>
            <a:r>
              <a:rPr lang="en-US" sz="2100" b="1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100" b="1" dirty="0" smtClean="0">
                <a:solidFill>
                  <a:srgbClr val="990033"/>
                </a:solidFill>
                <a:latin typeface="Georgia" pitchFamily="18" charset="0"/>
              </a:rPr>
              <a:t>Utilities</a:t>
            </a:r>
            <a:r>
              <a:rPr lang="en-US" sz="2100" b="1" dirty="0">
                <a:solidFill>
                  <a:srgbClr val="990000"/>
                </a:solidFill>
                <a:latin typeface="Georgia" pitchFamily="18" charset="0"/>
              </a:rPr>
              <a:t>: </a:t>
            </a:r>
            <a:r>
              <a:rPr lang="en-US" sz="2100" b="1" dirty="0" smtClean="0">
                <a:solidFill>
                  <a:srgbClr val="990000"/>
                </a:solidFill>
                <a:latin typeface="Georgia" pitchFamily="18" charset="0"/>
              </a:rPr>
              <a:t>362</a:t>
            </a:r>
            <a:r>
              <a:rPr lang="en-US" sz="2100" b="1" dirty="0">
                <a:solidFill>
                  <a:schemeClr val="bg1"/>
                </a:solidFill>
              </a:rPr>
              <a:t/>
            </a:r>
            <a:br>
              <a:rPr lang="en-US" sz="2100" b="1" dirty="0">
                <a:solidFill>
                  <a:schemeClr val="bg1"/>
                </a:solidFill>
              </a:rPr>
            </a:b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Georgia" pitchFamily="18" charset="0"/>
              </a:rPr>
              <a:t>Utilities</a:t>
            </a:r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12237</TotalTime>
  <Words>546</Words>
  <Application>Microsoft Office PowerPoint</Application>
  <PresentationFormat>On-screen Show (4:3)</PresentationFormat>
  <Paragraphs>216</Paragraphs>
  <Slides>31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1_Office Theme</vt:lpstr>
      <vt:lpstr> Regional Water Planning and the 2012 State Water Plan  </vt:lpstr>
      <vt:lpstr>Legislative Response to Drought</vt:lpstr>
      <vt:lpstr>State water planning</vt:lpstr>
      <vt:lpstr>Regional water planning</vt:lpstr>
      <vt:lpstr>Planning assumptions</vt:lpstr>
      <vt:lpstr>Regional water planning: 12 interests</vt:lpstr>
      <vt:lpstr>Regional water planning process</vt:lpstr>
      <vt:lpstr>Cities</vt:lpstr>
      <vt:lpstr>Utilities</vt:lpstr>
      <vt:lpstr>County-other</vt:lpstr>
      <vt:lpstr>Manufacturing</vt:lpstr>
      <vt:lpstr>Steam-electric</vt:lpstr>
      <vt:lpstr>livestock</vt:lpstr>
      <vt:lpstr>mining</vt:lpstr>
      <vt:lpstr>irrigation</vt:lpstr>
      <vt:lpstr>≈ 3,000 Water user groups</vt:lpstr>
      <vt:lpstr>regional water Planning: by the numbers</vt:lpstr>
      <vt:lpstr>Benefits of Regional Planning</vt:lpstr>
      <vt:lpstr>PowerPoint Presentation</vt:lpstr>
      <vt:lpstr>PowerPoint Presentation</vt:lpstr>
      <vt:lpstr>Projected population growth by county</vt:lpstr>
      <vt:lpstr>PowerPoint Presentation</vt:lpstr>
      <vt:lpstr>Water demand projections (acre-ft per year)</vt:lpstr>
      <vt:lpstr>Projected needs for water during drought</vt:lpstr>
      <vt:lpstr>Projected water needs (Acre-ft per year)</vt:lpstr>
      <vt:lpstr>Recommended water management strategies</vt:lpstr>
      <vt:lpstr>Annual average unit costs by strategy (dollars per Acre-foot)</vt:lpstr>
      <vt:lpstr>Total capital costs</vt:lpstr>
      <vt:lpstr>What Happens If We Do Nothing?</vt:lpstr>
      <vt:lpstr>PowerPoint Presentation</vt:lpstr>
      <vt:lpstr>PowerPoint Presentation</vt:lpstr>
    </vt:vector>
  </TitlesOfParts>
  <Company>Texas Water Development Board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TWDB</dc:creator>
  <cp:lastModifiedBy>Kathleen Ligon</cp:lastModifiedBy>
  <cp:revision>488</cp:revision>
  <dcterms:created xsi:type="dcterms:W3CDTF">2012-02-17T22:11:33Z</dcterms:created>
  <dcterms:modified xsi:type="dcterms:W3CDTF">2012-10-30T16:52:19Z</dcterms:modified>
</cp:coreProperties>
</file>